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43463" cy="42773600"/>
  <p:notesSz cx="6858000" cy="9144000"/>
  <p:defaultTextStyle>
    <a:defPPr>
      <a:defRPr lang="fr-FR"/>
    </a:defPPr>
    <a:lvl1pPr marL="0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1pPr>
    <a:lvl2pPr marL="2085245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2pPr>
    <a:lvl3pPr marL="4170490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3pPr>
    <a:lvl4pPr marL="6255734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4pPr>
    <a:lvl5pPr marL="8340979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5pPr>
    <a:lvl6pPr marL="10426224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6pPr>
    <a:lvl7pPr marL="12511465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7pPr>
    <a:lvl8pPr marL="14596710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8pPr>
    <a:lvl9pPr marL="16681954" algn="l" defTabSz="417049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>
        <p:scale>
          <a:sx n="20" d="100"/>
          <a:sy n="20" d="100"/>
        </p:scale>
        <p:origin x="-450" y="498"/>
      </p:cViewPr>
      <p:guideLst>
        <p:guide orient="horz" pos="13473"/>
        <p:guide pos="95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68262" y="13287551"/>
            <a:ext cx="25706945" cy="9168601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6523" y="24238374"/>
            <a:ext cx="21170423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5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04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5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09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26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1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5967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1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26513" y="1712939"/>
            <a:ext cx="6804778" cy="3649617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2176" y="1712939"/>
            <a:ext cx="19910279" cy="3649617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025" y="27486012"/>
            <a:ext cx="25706945" cy="8495313"/>
          </a:xfrm>
        </p:spPr>
        <p:txBody>
          <a:bodyPr anchor="t"/>
          <a:lstStyle>
            <a:lvl1pPr algn="l">
              <a:defRPr sz="181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89025" y="18129281"/>
            <a:ext cx="25706945" cy="9356723"/>
          </a:xfrm>
        </p:spPr>
        <p:txBody>
          <a:bodyPr anchor="b"/>
          <a:lstStyle>
            <a:lvl1pPr marL="0" indent="0">
              <a:buNone/>
              <a:defRPr sz="9200">
                <a:solidFill>
                  <a:schemeClr val="tx1">
                    <a:tint val="75000"/>
                  </a:schemeClr>
                </a:solidFill>
              </a:defRPr>
            </a:lvl1pPr>
            <a:lvl2pPr marL="2085245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 marL="4170490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573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340979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42622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511465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5967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668195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2179" y="9980520"/>
            <a:ext cx="13357529" cy="28228601"/>
          </a:xfrm>
        </p:spPr>
        <p:txBody>
          <a:bodyPr/>
          <a:lstStyle>
            <a:lvl1pPr>
              <a:defRPr sz="12700"/>
            </a:lvl1pPr>
            <a:lvl2pPr>
              <a:defRPr sz="11200"/>
            </a:lvl2pPr>
            <a:lvl3pPr>
              <a:defRPr sz="92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73764" y="9980520"/>
            <a:ext cx="13357529" cy="28228601"/>
          </a:xfrm>
        </p:spPr>
        <p:txBody>
          <a:bodyPr/>
          <a:lstStyle>
            <a:lvl1pPr>
              <a:defRPr sz="12700"/>
            </a:lvl1pPr>
            <a:lvl2pPr>
              <a:defRPr sz="11200"/>
            </a:lvl2pPr>
            <a:lvl3pPr>
              <a:defRPr sz="92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4" y="9574560"/>
            <a:ext cx="13362784" cy="3990221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085245" indent="0">
              <a:buNone/>
              <a:defRPr sz="9200" b="1"/>
            </a:lvl2pPr>
            <a:lvl3pPr marL="4170490" indent="0">
              <a:buNone/>
              <a:defRPr sz="8100" b="1"/>
            </a:lvl3pPr>
            <a:lvl4pPr marL="6255734" indent="0">
              <a:buNone/>
              <a:defRPr sz="7300" b="1"/>
            </a:lvl4pPr>
            <a:lvl5pPr marL="8340979" indent="0">
              <a:buNone/>
              <a:defRPr sz="7300" b="1"/>
            </a:lvl5pPr>
            <a:lvl6pPr marL="10426224" indent="0">
              <a:buNone/>
              <a:defRPr sz="7300" b="1"/>
            </a:lvl6pPr>
            <a:lvl7pPr marL="12511465" indent="0">
              <a:buNone/>
              <a:defRPr sz="7300" b="1"/>
            </a:lvl7pPr>
            <a:lvl8pPr marL="14596710" indent="0">
              <a:buNone/>
              <a:defRPr sz="7300" b="1"/>
            </a:lvl8pPr>
            <a:lvl9pPr marL="16681954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2174" y="13564779"/>
            <a:ext cx="13362784" cy="24644329"/>
          </a:xfrm>
        </p:spPr>
        <p:txBody>
          <a:bodyPr/>
          <a:lstStyle>
            <a:lvl1pPr>
              <a:defRPr sz="11200"/>
            </a:lvl1pPr>
            <a:lvl2pPr>
              <a:defRPr sz="92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63265" y="9574560"/>
            <a:ext cx="13368032" cy="3990221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085245" indent="0">
              <a:buNone/>
              <a:defRPr sz="9200" b="1"/>
            </a:lvl2pPr>
            <a:lvl3pPr marL="4170490" indent="0">
              <a:buNone/>
              <a:defRPr sz="8100" b="1"/>
            </a:lvl3pPr>
            <a:lvl4pPr marL="6255734" indent="0">
              <a:buNone/>
              <a:defRPr sz="7300" b="1"/>
            </a:lvl4pPr>
            <a:lvl5pPr marL="8340979" indent="0">
              <a:buNone/>
              <a:defRPr sz="7300" b="1"/>
            </a:lvl5pPr>
            <a:lvl6pPr marL="10426224" indent="0">
              <a:buNone/>
              <a:defRPr sz="7300" b="1"/>
            </a:lvl6pPr>
            <a:lvl7pPr marL="12511465" indent="0">
              <a:buNone/>
              <a:defRPr sz="7300" b="1"/>
            </a:lvl7pPr>
            <a:lvl8pPr marL="14596710" indent="0">
              <a:buNone/>
              <a:defRPr sz="7300" b="1"/>
            </a:lvl8pPr>
            <a:lvl9pPr marL="16681954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63265" y="13564779"/>
            <a:ext cx="13368032" cy="24644329"/>
          </a:xfrm>
        </p:spPr>
        <p:txBody>
          <a:bodyPr/>
          <a:lstStyle>
            <a:lvl1pPr>
              <a:defRPr sz="11200"/>
            </a:lvl1pPr>
            <a:lvl2pPr>
              <a:defRPr sz="9200"/>
            </a:lvl2pPr>
            <a:lvl3pPr>
              <a:defRPr sz="81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2176" y="1703024"/>
            <a:ext cx="9949888" cy="7247751"/>
          </a:xfrm>
        </p:spPr>
        <p:txBody>
          <a:bodyPr anchor="b"/>
          <a:lstStyle>
            <a:lvl1pPr algn="l">
              <a:defRPr sz="92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24356" y="1703040"/>
            <a:ext cx="16906937" cy="36506081"/>
          </a:xfrm>
        </p:spPr>
        <p:txBody>
          <a:bodyPr/>
          <a:lstStyle>
            <a:lvl1pPr>
              <a:defRPr sz="14600"/>
            </a:lvl1pPr>
            <a:lvl2pPr>
              <a:defRPr sz="12700"/>
            </a:lvl2pPr>
            <a:lvl3pPr>
              <a:defRPr sz="11200"/>
            </a:lvl3pPr>
            <a:lvl4pPr>
              <a:defRPr sz="9200"/>
            </a:lvl4pPr>
            <a:lvl5pPr>
              <a:defRPr sz="9200"/>
            </a:lvl5pPr>
            <a:lvl6pPr>
              <a:defRPr sz="9200"/>
            </a:lvl6pPr>
            <a:lvl7pPr>
              <a:defRPr sz="9200"/>
            </a:lvl7pPr>
            <a:lvl8pPr>
              <a:defRPr sz="9200"/>
            </a:lvl8pPr>
            <a:lvl9pPr>
              <a:defRPr sz="9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2176" y="8950785"/>
            <a:ext cx="9949888" cy="29258335"/>
          </a:xfrm>
        </p:spPr>
        <p:txBody>
          <a:bodyPr/>
          <a:lstStyle>
            <a:lvl1pPr marL="0" indent="0">
              <a:buNone/>
              <a:defRPr sz="6600"/>
            </a:lvl1pPr>
            <a:lvl2pPr marL="2085245" indent="0">
              <a:buNone/>
              <a:defRPr sz="5400"/>
            </a:lvl2pPr>
            <a:lvl3pPr marL="4170490" indent="0">
              <a:buNone/>
              <a:defRPr sz="4600"/>
            </a:lvl3pPr>
            <a:lvl4pPr marL="6255734" indent="0">
              <a:buNone/>
              <a:defRPr sz="4200"/>
            </a:lvl4pPr>
            <a:lvl5pPr marL="8340979" indent="0">
              <a:buNone/>
              <a:defRPr sz="4200"/>
            </a:lvl5pPr>
            <a:lvl6pPr marL="10426224" indent="0">
              <a:buNone/>
              <a:defRPr sz="4200"/>
            </a:lvl6pPr>
            <a:lvl7pPr marL="12511465" indent="0">
              <a:buNone/>
              <a:defRPr sz="4200"/>
            </a:lvl7pPr>
            <a:lvl8pPr marL="14596710" indent="0">
              <a:buNone/>
              <a:defRPr sz="4200"/>
            </a:lvl8pPr>
            <a:lvl9pPr marL="16681954" indent="0">
              <a:buNone/>
              <a:defRPr sz="4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27931" y="29941523"/>
            <a:ext cx="18146079" cy="3534764"/>
          </a:xfrm>
        </p:spPr>
        <p:txBody>
          <a:bodyPr anchor="b"/>
          <a:lstStyle>
            <a:lvl1pPr algn="l">
              <a:defRPr sz="92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27931" y="3821900"/>
            <a:ext cx="18146079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5245" indent="0">
              <a:buNone/>
              <a:defRPr sz="12700"/>
            </a:lvl2pPr>
            <a:lvl3pPr marL="4170490" indent="0">
              <a:buNone/>
              <a:defRPr sz="11200"/>
            </a:lvl3pPr>
            <a:lvl4pPr marL="6255734" indent="0">
              <a:buNone/>
              <a:defRPr sz="9200"/>
            </a:lvl4pPr>
            <a:lvl5pPr marL="8340979" indent="0">
              <a:buNone/>
              <a:defRPr sz="9200"/>
            </a:lvl5pPr>
            <a:lvl6pPr marL="10426224" indent="0">
              <a:buNone/>
              <a:defRPr sz="9200"/>
            </a:lvl6pPr>
            <a:lvl7pPr marL="12511465" indent="0">
              <a:buNone/>
              <a:defRPr sz="9200"/>
            </a:lvl7pPr>
            <a:lvl8pPr marL="14596710" indent="0">
              <a:buNone/>
              <a:defRPr sz="9200"/>
            </a:lvl8pPr>
            <a:lvl9pPr marL="16681954" indent="0">
              <a:buNone/>
              <a:defRPr sz="92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27931" y="33476289"/>
            <a:ext cx="18146079" cy="5019955"/>
          </a:xfrm>
        </p:spPr>
        <p:txBody>
          <a:bodyPr/>
          <a:lstStyle>
            <a:lvl1pPr marL="0" indent="0">
              <a:buNone/>
              <a:defRPr sz="6600"/>
            </a:lvl1pPr>
            <a:lvl2pPr marL="2085245" indent="0">
              <a:buNone/>
              <a:defRPr sz="5400"/>
            </a:lvl2pPr>
            <a:lvl3pPr marL="4170490" indent="0">
              <a:buNone/>
              <a:defRPr sz="4600"/>
            </a:lvl3pPr>
            <a:lvl4pPr marL="6255734" indent="0">
              <a:buNone/>
              <a:defRPr sz="4200"/>
            </a:lvl4pPr>
            <a:lvl5pPr marL="8340979" indent="0">
              <a:buNone/>
              <a:defRPr sz="4200"/>
            </a:lvl5pPr>
            <a:lvl6pPr marL="10426224" indent="0">
              <a:buNone/>
              <a:defRPr sz="4200"/>
            </a:lvl6pPr>
            <a:lvl7pPr marL="12511465" indent="0">
              <a:buNone/>
              <a:defRPr sz="4200"/>
            </a:lvl7pPr>
            <a:lvl8pPr marL="14596710" indent="0">
              <a:buNone/>
              <a:defRPr sz="4200"/>
            </a:lvl8pPr>
            <a:lvl9pPr marL="16681954" indent="0">
              <a:buNone/>
              <a:defRPr sz="4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2178" y="1712927"/>
            <a:ext cx="27219118" cy="7128932"/>
          </a:xfrm>
          <a:prstGeom prst="rect">
            <a:avLst/>
          </a:prstGeom>
        </p:spPr>
        <p:txBody>
          <a:bodyPr vert="horz" lIns="417047" tIns="208524" rIns="417047" bIns="208524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8" y="9980520"/>
            <a:ext cx="27219118" cy="28228601"/>
          </a:xfrm>
          <a:prstGeom prst="rect">
            <a:avLst/>
          </a:prstGeom>
        </p:spPr>
        <p:txBody>
          <a:bodyPr vert="horz" lIns="417047" tIns="208524" rIns="417047" bIns="208524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2173" y="39644801"/>
            <a:ext cx="7056810" cy="2277298"/>
          </a:xfrm>
          <a:prstGeom prst="rect">
            <a:avLst/>
          </a:prstGeom>
        </p:spPr>
        <p:txBody>
          <a:bodyPr vert="horz" lIns="417047" tIns="208524" rIns="417047" bIns="208524" rtlCol="0" anchor="ctr"/>
          <a:lstStyle>
            <a:lvl1pPr algn="l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02/03/2015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33189" y="39644801"/>
            <a:ext cx="9577096" cy="2277298"/>
          </a:xfrm>
          <a:prstGeom prst="rect">
            <a:avLst/>
          </a:prstGeom>
        </p:spPr>
        <p:txBody>
          <a:bodyPr vert="horz" lIns="417047" tIns="208524" rIns="417047" bIns="208524" rtlCol="0" anchor="ctr"/>
          <a:lstStyle>
            <a:lvl1pPr algn="ct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674485" y="39644801"/>
            <a:ext cx="7056810" cy="2277298"/>
          </a:xfrm>
          <a:prstGeom prst="rect">
            <a:avLst/>
          </a:prstGeom>
        </p:spPr>
        <p:txBody>
          <a:bodyPr vert="horz" lIns="417047" tIns="208524" rIns="417047" bIns="208524" rtlCol="0" anchor="ctr"/>
          <a:lstStyle>
            <a:lvl1pPr algn="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0490" rtl="0" eaLnBrk="1" latinLnBrk="0" hangingPunct="1">
        <a:spcBef>
          <a:spcPct val="0"/>
        </a:spcBef>
        <a:buNone/>
        <a:defRPr sz="20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3932" indent="-1563932" algn="l" defTabSz="4170490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88524" indent="-1303279" algn="l" defTabSz="4170490" rtl="0" eaLnBrk="1" latinLnBrk="0" hangingPunct="1">
        <a:spcBef>
          <a:spcPct val="20000"/>
        </a:spcBef>
        <a:buFont typeface="Arial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213112" indent="-1042622" algn="l" defTabSz="4170490" rtl="0" eaLnBrk="1" latinLnBrk="0" hangingPunct="1">
        <a:spcBef>
          <a:spcPct val="20000"/>
        </a:spcBef>
        <a:buFont typeface="Arial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298357" indent="-1042622" algn="l" defTabSz="4170490" rtl="0" eaLnBrk="1" latinLnBrk="0" hangingPunct="1">
        <a:spcBef>
          <a:spcPct val="20000"/>
        </a:spcBef>
        <a:buFont typeface="Arial" pitchFamily="34" charset="0"/>
        <a:buChar char="–"/>
        <a:defRPr sz="9200" kern="1200">
          <a:solidFill>
            <a:schemeClr val="tx1"/>
          </a:solidFill>
          <a:latin typeface="+mn-lt"/>
          <a:ea typeface="+mn-ea"/>
          <a:cs typeface="+mn-cs"/>
        </a:defRPr>
      </a:lvl4pPr>
      <a:lvl5pPr marL="9383601" indent="-1042622" algn="l" defTabSz="4170490" rtl="0" eaLnBrk="1" latinLnBrk="0" hangingPunct="1">
        <a:spcBef>
          <a:spcPct val="20000"/>
        </a:spcBef>
        <a:buFont typeface="Arial" pitchFamily="34" charset="0"/>
        <a:buChar char="»"/>
        <a:defRPr sz="9200" kern="1200">
          <a:solidFill>
            <a:schemeClr val="tx1"/>
          </a:solidFill>
          <a:latin typeface="+mn-lt"/>
          <a:ea typeface="+mn-ea"/>
          <a:cs typeface="+mn-cs"/>
        </a:defRPr>
      </a:lvl5pPr>
      <a:lvl6pPr marL="11468846" indent="-1042622" algn="l" defTabSz="417049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6pPr>
      <a:lvl7pPr marL="13554091" indent="-1042622" algn="l" defTabSz="417049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7pPr>
      <a:lvl8pPr marL="15639332" indent="-1042622" algn="l" defTabSz="417049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8pPr>
      <a:lvl9pPr marL="17724577" indent="-1042622" algn="l" defTabSz="4170490" rtl="0" eaLnBrk="1" latinLnBrk="0" hangingPunct="1">
        <a:spcBef>
          <a:spcPct val="20000"/>
        </a:spcBef>
        <a:buFont typeface="Arial" pitchFamily="34" charset="0"/>
        <a:buChar char="•"/>
        <a:defRPr sz="9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1pPr>
      <a:lvl2pPr marL="2085245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4170490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6255734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340979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426224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1465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4596710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1954" algn="l" defTabSz="417049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amzisamira91@gmail.com" TargetMode="External"/><Relationship Id="rId7" Type="http://schemas.openxmlformats.org/officeDocument/2006/relationships/image" Target="../media/image4.jpeg"/><Relationship Id="rId2" Type="http://schemas.openxmlformats.org/officeDocument/2006/relationships/hyperlink" Target="mailto:chamssaljihade62@gmail.co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/>
          <p:cNvSpPr txBox="1"/>
          <p:nvPr/>
        </p:nvSpPr>
        <p:spPr>
          <a:xfrm>
            <a:off x="548379" y="955533"/>
            <a:ext cx="29123580" cy="105567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DZ" sz="6000" dirty="0" smtClean="0">
                <a:latin typeface="Arial" pitchFamily="34" charset="0"/>
                <a:cs typeface="Arial" pitchFamily="34" charset="0"/>
              </a:rPr>
              <a:t>جامعة قاصدي مرباح ـ ورقلة ـ</a:t>
            </a:r>
          </a:p>
          <a:p>
            <a:pPr algn="ctr" rtl="1"/>
            <a:r>
              <a:rPr lang="ar-DZ" sz="6000" dirty="0" smtClean="0">
                <a:latin typeface="Arial" pitchFamily="34" charset="0"/>
                <a:cs typeface="Arial" pitchFamily="34" charset="0"/>
              </a:rPr>
              <a:t>كلية العلوم الانسانية والاجتماعية</a:t>
            </a:r>
          </a:p>
          <a:p>
            <a:pPr algn="ctr" rtl="1"/>
            <a:r>
              <a:rPr lang="ar-DZ" sz="6000" dirty="0" smtClean="0">
                <a:latin typeface="Arial" pitchFamily="34" charset="0"/>
                <a:cs typeface="Arial" pitchFamily="34" charset="0"/>
              </a:rPr>
              <a:t>قسم علوم الإعلام والاتصال</a:t>
            </a:r>
          </a:p>
          <a:p>
            <a:pPr algn="ctr" rtl="1"/>
            <a:r>
              <a:rPr lang="ar-SA" sz="6000" b="1" dirty="0" smtClean="0">
                <a:latin typeface="Arial" pitchFamily="34" charset="0"/>
                <a:cs typeface="Arial" pitchFamily="34" charset="0"/>
              </a:rPr>
              <a:t>معالجة صحيفة الشروق الجزائرية لقضايا الفساد في الجزائر</a:t>
            </a:r>
            <a:r>
              <a:rPr lang="ar-DZ" sz="6000" b="1" dirty="0" smtClean="0">
                <a:latin typeface="Arial" pitchFamily="34" charset="0"/>
                <a:cs typeface="Arial" pitchFamily="34" charset="0"/>
              </a:rPr>
              <a:t>                                       </a:t>
            </a:r>
            <a:endParaRPr lang="ar-SA" sz="6000" b="1" dirty="0" smtClean="0">
              <a:latin typeface="Arial" pitchFamily="34" charset="0"/>
              <a:cs typeface="Arial" pitchFamily="34" charset="0"/>
            </a:endParaRPr>
          </a:p>
          <a:p>
            <a:pPr algn="ctr" rtl="1"/>
            <a:r>
              <a:rPr lang="ar-SA" sz="6000" b="1" dirty="0" smtClean="0">
                <a:latin typeface="Arial" pitchFamily="34" charset="0"/>
                <a:cs typeface="Arial" pitchFamily="34" charset="0"/>
              </a:rPr>
              <a:t>(قضية الخليفة بنك نموذجا)</a:t>
            </a:r>
          </a:p>
          <a:p>
            <a:pPr algn="ctr"/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The Algerian 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Echorouk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4000" b="1" dirty="0" err="1">
                <a:latin typeface="Arial" pitchFamily="34" charset="0"/>
                <a:cs typeface="Arial" pitchFamily="34" charset="0"/>
              </a:rPr>
              <a:t>N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ewspaper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coverage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of the corruption issues in 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Algeria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/>
            <a:r>
              <a:rPr lang="fr-FR" sz="4000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Elkhalifa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Bank 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gate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as a </a:t>
            </a:r>
            <a:r>
              <a:rPr lang="fr-FR" sz="4000" b="1" dirty="0" err="1" smtClean="0">
                <a:latin typeface="Arial" pitchFamily="34" charset="0"/>
                <a:cs typeface="Arial" pitchFamily="34" charset="0"/>
              </a:rPr>
              <a:t>study</a:t>
            </a:r>
            <a:r>
              <a:rPr lang="fr-FR" sz="4000" b="1" dirty="0" smtClean="0">
                <a:latin typeface="Arial" pitchFamily="34" charset="0"/>
                <a:cs typeface="Arial" pitchFamily="34" charset="0"/>
              </a:rPr>
              <a:t> case)</a:t>
            </a:r>
            <a:endParaRPr lang="ar-DZ" sz="40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endParaRPr lang="ar-SA" sz="4000" b="1" dirty="0" smtClean="0">
              <a:latin typeface="Arial" pitchFamily="34" charset="0"/>
              <a:cs typeface="Arial" pitchFamily="34" charset="0"/>
            </a:endParaRPr>
          </a:p>
          <a:p>
            <a:pPr algn="ctr" rtl="1"/>
            <a:r>
              <a:rPr lang="ar-SA" sz="6000" dirty="0" smtClean="0">
                <a:latin typeface="Arial" pitchFamily="34" charset="0"/>
                <a:cs typeface="Arial" pitchFamily="34" charset="0"/>
              </a:rPr>
              <a:t>ملصق علم</a:t>
            </a:r>
            <a:r>
              <a:rPr lang="ar-DZ" sz="6000" dirty="0" smtClean="0">
                <a:latin typeface="Arial" pitchFamily="34" charset="0"/>
                <a:cs typeface="Arial" pitchFamily="34" charset="0"/>
              </a:rPr>
              <a:t>ي</a:t>
            </a:r>
            <a:r>
              <a:rPr lang="ar-SA" sz="6000" dirty="0" smtClean="0">
                <a:latin typeface="Arial" pitchFamily="34" charset="0"/>
                <a:cs typeface="Arial" pitchFamily="34" charset="0"/>
              </a:rPr>
              <a:t> حول موضوع مذكرة تخرج يتم إعدادها لنيل شهادة الماستر</a:t>
            </a:r>
            <a:r>
              <a:rPr lang="ar-DZ" sz="60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algn="ctr" rtl="1"/>
            <a:r>
              <a:rPr lang="ar-DZ" sz="4000" dirty="0" smtClean="0">
                <a:latin typeface="Arial" pitchFamily="34" charset="0"/>
                <a:cs typeface="Arial" pitchFamily="34" charset="0"/>
              </a:rPr>
              <a:t>                                          </a:t>
            </a:r>
            <a:endParaRPr lang="ar-SA" sz="4000" dirty="0" smtClean="0">
              <a:latin typeface="Arial" pitchFamily="34" charset="0"/>
              <a:cs typeface="Arial" pitchFamily="34" charset="0"/>
            </a:endParaRPr>
          </a:p>
          <a:p>
            <a:pPr algn="r" rtl="1"/>
            <a:r>
              <a:rPr lang="ar-SA" sz="4000" dirty="0" smtClean="0">
                <a:latin typeface="Arial" pitchFamily="34" charset="0"/>
                <a:cs typeface="Arial" pitchFamily="34" charset="0"/>
              </a:rPr>
              <a:t>إعداد الطالبتين: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SA" sz="4000" dirty="0" smtClean="0">
                <a:latin typeface="Arial" pitchFamily="34" charset="0"/>
                <a:cs typeface="Arial" pitchFamily="34" charset="0"/>
              </a:rPr>
              <a:t>ـ </a:t>
            </a:r>
            <a:r>
              <a:rPr lang="ar-SA" sz="4000" dirty="0" err="1" smtClean="0">
                <a:latin typeface="Arial" pitchFamily="34" charset="0"/>
                <a:cs typeface="Arial" pitchFamily="34" charset="0"/>
              </a:rPr>
              <a:t>تواتي</a:t>
            </a:r>
            <a:r>
              <a:rPr lang="ar-SA" sz="4000" dirty="0" smtClean="0">
                <a:latin typeface="Arial" pitchFamily="34" charset="0"/>
                <a:cs typeface="Arial" pitchFamily="34" charset="0"/>
              </a:rPr>
              <a:t> ربيحة 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E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mail: </a:t>
            </a:r>
            <a:r>
              <a:rPr lang="fr-FR" sz="4000" dirty="0" smtClean="0">
                <a:latin typeface="Arial" pitchFamily="34" charset="0"/>
                <a:cs typeface="Arial" pitchFamily="34" charset="0"/>
                <a:hlinkClick r:id="rId2"/>
              </a:rPr>
              <a:t>chamssaljihade62@gmail.com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إشراف الأستاذ:</a:t>
            </a:r>
          </a:p>
          <a:p>
            <a:pPr algn="r" rtl="1"/>
            <a:r>
              <a:rPr lang="ar-DZ" sz="4000" dirty="0" smtClean="0">
                <a:latin typeface="Arial" pitchFamily="34" charset="0"/>
                <a:cs typeface="Arial" pitchFamily="34" charset="0"/>
              </a:rPr>
              <a:t>                  ـ حمزي سميرة 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Email: </a:t>
            </a:r>
            <a:r>
              <a:rPr lang="fr-FR" sz="4000" dirty="0" smtClean="0">
                <a:latin typeface="Arial" pitchFamily="34" charset="0"/>
                <a:cs typeface="Arial" pitchFamily="34" charset="0"/>
                <a:hlinkClick r:id="rId3"/>
              </a:rPr>
              <a:t>hamzisamira91@gmail.com</a:t>
            </a:r>
            <a:r>
              <a:rPr lang="fr-FR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                                                                               ـ ميلود قاسم</a:t>
            </a:r>
          </a:p>
          <a:p>
            <a:pPr algn="r" rtl="1"/>
            <a:endParaRPr lang="ar-DZ" sz="4000" dirty="0">
              <a:latin typeface="Arial" pitchFamily="34" charset="0"/>
              <a:cs typeface="Arial" pitchFamily="34" charset="0"/>
            </a:endParaRPr>
          </a:p>
          <a:p>
            <a:pPr algn="r" rtl="1"/>
            <a:endParaRPr lang="fr-FR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" y="0"/>
            <a:ext cx="184731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" y="0"/>
            <a:ext cx="184731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1387" y="1026972"/>
            <a:ext cx="3857652" cy="4216169"/>
          </a:xfrm>
          <a:prstGeom prst="rect">
            <a:avLst/>
          </a:prstGeom>
          <a:noFill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622985" y="1169847"/>
            <a:ext cx="3857652" cy="4216169"/>
          </a:xfrm>
          <a:prstGeom prst="rect">
            <a:avLst/>
          </a:prstGeom>
          <a:noFill/>
        </p:spPr>
      </p:pic>
      <p:pic>
        <p:nvPicPr>
          <p:cNvPr id="29" name="Image 28" descr="ثقفهن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17" y="13242868"/>
            <a:ext cx="29052142" cy="28718076"/>
          </a:xfrm>
          <a:prstGeom prst="rect">
            <a:avLst/>
          </a:prstGeom>
        </p:spPr>
      </p:pic>
      <p:sp>
        <p:nvSpPr>
          <p:cNvPr id="19" name="Rectangle à coins arrondis 18"/>
          <p:cNvSpPr/>
          <p:nvPr/>
        </p:nvSpPr>
        <p:spPr>
          <a:xfrm>
            <a:off x="17622061" y="18100652"/>
            <a:ext cx="12073022" cy="3357586"/>
          </a:xfrm>
          <a:prstGeom prst="roundRect">
            <a:avLst>
              <a:gd name="adj" fmla="val 2150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endParaRPr lang="ar-DZ" sz="6000" b="1" dirty="0" smtClean="0"/>
          </a:p>
          <a:p>
            <a:pPr algn="ctr" rtl="1"/>
            <a:r>
              <a:rPr lang="ar-DZ" sz="6000" b="1" dirty="0" smtClean="0"/>
              <a:t>تحديد الإشكالية:</a:t>
            </a:r>
          </a:p>
          <a:p>
            <a:pPr algn="ctr" rtl="1"/>
            <a:r>
              <a:rPr lang="ar-DZ" sz="4000" dirty="0" smtClean="0"/>
              <a:t>إلى أي مدى استطاعت صحيفة الشروق الجزائرية تغطية ملفات الفساد في الجزائر؟ وما هي المضامين التي ركزت عليها من خلال معالجة قضايا الفساد؟</a:t>
            </a:r>
          </a:p>
          <a:p>
            <a:pPr algn="r" rtl="1"/>
            <a:endParaRPr lang="ar-DZ" sz="6000" dirty="0" smtClean="0"/>
          </a:p>
        </p:txBody>
      </p:sp>
      <p:sp>
        <p:nvSpPr>
          <p:cNvPr id="20" name="Rectangle à coins arrondis 19"/>
          <p:cNvSpPr/>
          <p:nvPr/>
        </p:nvSpPr>
        <p:spPr>
          <a:xfrm>
            <a:off x="17614232" y="21743990"/>
            <a:ext cx="12009413" cy="4714908"/>
          </a:xfrm>
          <a:prstGeom prst="roundRect">
            <a:avLst>
              <a:gd name="adj" fmla="val 1224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b="1" dirty="0" smtClean="0"/>
              <a:t>التساؤلات الفرعية:</a:t>
            </a:r>
          </a:p>
          <a:p>
            <a:pPr algn="r" rtl="1"/>
            <a:r>
              <a:rPr lang="ar-DZ" sz="4000" dirty="0" smtClean="0"/>
              <a:t>ـ على ماذا ركزت صحيفة الشروق الجزائرية في تغطيتها لملفات الفساد في الجزائر؟</a:t>
            </a:r>
          </a:p>
          <a:p>
            <a:pPr algn="r" rtl="1"/>
            <a:r>
              <a:rPr lang="ar-DZ" sz="4000" dirty="0" smtClean="0"/>
              <a:t>ـ  لماذا ركزت صحيفة الشروق الجزائرية على قضايا الفساد؟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17622061" y="26816088"/>
            <a:ext cx="11930146" cy="4357718"/>
          </a:xfrm>
          <a:prstGeom prst="roundRect">
            <a:avLst>
              <a:gd name="adj" fmla="val 1656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b="1" dirty="0" smtClean="0"/>
              <a:t>الفرضيات:</a:t>
            </a:r>
          </a:p>
          <a:p>
            <a:pPr algn="r" rtl="1"/>
            <a:r>
              <a:rPr lang="ar-DZ" sz="4000" dirty="0" smtClean="0"/>
              <a:t>ـ ركزت صحيفة الشروق الجزائرية على إبراز حقائق الفساد من أجل الكشف عن حقيقة ضياع المال العام.</a:t>
            </a:r>
          </a:p>
          <a:p>
            <a:pPr algn="r" rtl="1"/>
            <a:r>
              <a:rPr lang="ar-DZ" sz="4000" dirty="0" smtClean="0"/>
              <a:t>ـ  حاولت صحيفة الشروق الجزائرية التركيز على قضايا الفساد من أجل التأثير على الرأي العام.</a:t>
            </a:r>
          </a:p>
        </p:txBody>
      </p:sp>
      <p:sp>
        <p:nvSpPr>
          <p:cNvPr id="22" name="Rectangle à coins arrondis 21"/>
          <p:cNvSpPr/>
          <p:nvPr/>
        </p:nvSpPr>
        <p:spPr>
          <a:xfrm>
            <a:off x="17693499" y="31602434"/>
            <a:ext cx="11907022" cy="4572032"/>
          </a:xfrm>
          <a:prstGeom prst="roundRect">
            <a:avLst>
              <a:gd name="adj" fmla="val 1052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b="1" dirty="0" smtClean="0"/>
              <a:t>أهداف الدراسة:</a:t>
            </a:r>
          </a:p>
          <a:p>
            <a:pPr algn="r" rtl="1"/>
            <a:r>
              <a:rPr lang="ar-DZ" sz="4000" dirty="0" smtClean="0"/>
              <a:t>ـ التعرف على مدى اهتمام صحيفة الشروق الجزائرية بقضايا الفساد.</a:t>
            </a:r>
          </a:p>
          <a:p>
            <a:pPr algn="r" rtl="1"/>
            <a:r>
              <a:rPr lang="ar-DZ" sz="4000" dirty="0" smtClean="0"/>
              <a:t>ـ التعرف على مدى قيام الصحيفة بمسؤوليتها الاجتماعية اتجاه المجتمع الجزائري.</a:t>
            </a:r>
          </a:p>
          <a:p>
            <a:pPr algn="r" rtl="1"/>
            <a:r>
              <a:rPr lang="ar-DZ" sz="4000" dirty="0" smtClean="0"/>
              <a:t>ـ إثراء الرصيد المكتبي في مجال تحليل المضامين الإعلامية.</a:t>
            </a:r>
          </a:p>
        </p:txBody>
      </p:sp>
      <p:sp>
        <p:nvSpPr>
          <p:cNvPr id="23" name="Rectangle à coins arrondis 22"/>
          <p:cNvSpPr/>
          <p:nvPr/>
        </p:nvSpPr>
        <p:spPr>
          <a:xfrm>
            <a:off x="834131" y="22172618"/>
            <a:ext cx="11644394" cy="4500594"/>
          </a:xfrm>
          <a:prstGeom prst="roundRect">
            <a:avLst>
              <a:gd name="adj" fmla="val 1176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b="1" dirty="0" smtClean="0"/>
              <a:t>منهج الدراسة</a:t>
            </a:r>
            <a:r>
              <a:rPr lang="ar-DZ" sz="6000" dirty="0" smtClean="0"/>
              <a:t>:</a:t>
            </a:r>
          </a:p>
          <a:p>
            <a:pPr algn="r" rtl="1"/>
            <a:r>
              <a:rPr lang="ar-DZ" sz="4000" dirty="0" smtClean="0"/>
              <a:t>المنهج الوصفي: يقوم على رصد ومتابعة دقيقة لظاهرة معينة بطريقة كمية أو نوعية في فترة زمنية أو عدة فترات،من أجل التعرف على الظاهرة والوصول إلى نتائج وتعميمات تساعد في فهم الواقع وتطوره.</a:t>
            </a:r>
          </a:p>
        </p:txBody>
      </p:sp>
      <p:sp>
        <p:nvSpPr>
          <p:cNvPr id="25" name="Rectangle à coins arrondis 24"/>
          <p:cNvSpPr/>
          <p:nvPr/>
        </p:nvSpPr>
        <p:spPr>
          <a:xfrm>
            <a:off x="905569" y="27030402"/>
            <a:ext cx="11501518" cy="4000528"/>
          </a:xfrm>
          <a:prstGeom prst="roundRect">
            <a:avLst>
              <a:gd name="adj" fmla="val 1443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b="1" dirty="0" smtClean="0"/>
              <a:t>أداة البحث:</a:t>
            </a:r>
          </a:p>
          <a:p>
            <a:pPr algn="r" rtl="1"/>
            <a:r>
              <a:rPr lang="ar-DZ" sz="4000" dirty="0" smtClean="0"/>
              <a:t>تحليل المضمون من خلال الإجابة على أسئلة معينة بحيث تساعد على وصف وتصنيف محتوى المادة المدروسة.</a:t>
            </a:r>
          </a:p>
        </p:txBody>
      </p:sp>
      <p:sp>
        <p:nvSpPr>
          <p:cNvPr id="26" name="Rectangle à coins arrondis 25"/>
          <p:cNvSpPr/>
          <p:nvPr/>
        </p:nvSpPr>
        <p:spPr>
          <a:xfrm>
            <a:off x="905569" y="31421975"/>
            <a:ext cx="11501518" cy="4823929"/>
          </a:xfrm>
          <a:prstGeom prst="roundRect">
            <a:avLst>
              <a:gd name="adj" fmla="val 1696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endParaRPr lang="ar-DZ" sz="6000" b="1" dirty="0" smtClean="0"/>
          </a:p>
          <a:p>
            <a:pPr algn="r" rtl="1"/>
            <a:endParaRPr lang="fr-FR" sz="6000" b="1" dirty="0" smtClean="0"/>
          </a:p>
          <a:p>
            <a:pPr algn="r" rtl="1"/>
            <a:r>
              <a:rPr lang="ar-DZ" sz="6000" b="1" dirty="0" smtClean="0"/>
              <a:t>مجتمع البحث وعينة الدراسة :</a:t>
            </a:r>
          </a:p>
          <a:p>
            <a:pPr algn="r" rtl="1"/>
            <a:r>
              <a:rPr lang="ar-DZ" sz="4000" dirty="0" smtClean="0"/>
              <a:t>تمثل مجتمع الدراسة في مجموع أعداد يومية الشروق الجزائرية.</a:t>
            </a:r>
          </a:p>
          <a:p>
            <a:pPr algn="r" rtl="1"/>
            <a:r>
              <a:rPr lang="ar-DZ" sz="6000" dirty="0" smtClean="0"/>
              <a:t>عينة الدراسة:</a:t>
            </a:r>
          </a:p>
          <a:p>
            <a:pPr algn="r" rtl="1"/>
            <a:r>
              <a:rPr lang="ar-DZ" sz="4000" dirty="0" smtClean="0"/>
              <a:t>اعتمدنا في اختيار عينة الدراسة على الأرشيف الإلكتروني، وتم تحديدها من بداية فضيحة </a:t>
            </a:r>
            <a:r>
              <a:rPr lang="ar-DZ" sz="4000" dirty="0"/>
              <a:t>(</a:t>
            </a:r>
            <a:r>
              <a:rPr lang="ar-DZ" sz="4000" dirty="0" smtClean="0"/>
              <a:t>القرن الخليفة بنك)2003 إلى غاية إلقاء القبض عليه 2013.</a:t>
            </a:r>
          </a:p>
          <a:p>
            <a:pPr algn="r" rtl="1"/>
            <a:endParaRPr lang="ar-DZ" sz="4000" dirty="0" smtClean="0"/>
          </a:p>
          <a:p>
            <a:pPr algn="r" rtl="1"/>
            <a:r>
              <a:rPr lang="ar-DZ" sz="4000" dirty="0" smtClean="0"/>
              <a:t>:  </a:t>
            </a:r>
          </a:p>
          <a:p>
            <a:pPr algn="r" rtl="1"/>
            <a:endParaRPr lang="ar-DZ" sz="4000" dirty="0" smtClean="0"/>
          </a:p>
        </p:txBody>
      </p:sp>
      <p:sp>
        <p:nvSpPr>
          <p:cNvPr id="32" name="Rectangle à coins arrondis 31"/>
          <p:cNvSpPr/>
          <p:nvPr/>
        </p:nvSpPr>
        <p:spPr>
          <a:xfrm>
            <a:off x="8692311" y="36745970"/>
            <a:ext cx="20645582" cy="3571900"/>
          </a:xfrm>
          <a:prstGeom prst="roundRect">
            <a:avLst>
              <a:gd name="adj" fmla="val 1751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b="1" dirty="0" smtClean="0"/>
              <a:t>الدراسة التطبيقية:</a:t>
            </a:r>
          </a:p>
          <a:p>
            <a:pPr algn="r" rtl="1"/>
            <a:r>
              <a:rPr lang="ar-DZ" sz="4000" dirty="0" smtClean="0"/>
              <a:t>من خلال دراستنا التحليلية لمضمون صحيفة الشروق الجزائرية تبين أن الصحيفة وفقت في تغطيتها لملفات الفساد في الجزائر من خلال التركيز  في مضامينها على مقالات </a:t>
            </a:r>
            <a:r>
              <a:rPr lang="ar-DZ" sz="4000" dirty="0" err="1" smtClean="0"/>
              <a:t>و</a:t>
            </a:r>
            <a:r>
              <a:rPr lang="ar-DZ" sz="4000" dirty="0" smtClean="0"/>
              <a:t> قوالب فنية </a:t>
            </a:r>
            <a:r>
              <a:rPr lang="ar-DZ" sz="4000" dirty="0" err="1" smtClean="0"/>
              <a:t>و</a:t>
            </a:r>
            <a:r>
              <a:rPr lang="ar-DZ" sz="4000" dirty="0" smtClean="0"/>
              <a:t> مساحات مخصصة لهذه القضايا، </a:t>
            </a:r>
            <a:r>
              <a:rPr lang="ar-DZ" sz="4000" dirty="0" err="1" smtClean="0"/>
              <a:t>و</a:t>
            </a:r>
            <a:r>
              <a:rPr lang="ar-DZ" sz="4000" dirty="0" smtClean="0"/>
              <a:t> تحديدا قضية الخليفة بنك من أجل الكشف عن حقيقة ضياع المال العام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التأثير على الرأي العام. </a:t>
            </a:r>
          </a:p>
        </p:txBody>
      </p:sp>
      <p:pic>
        <p:nvPicPr>
          <p:cNvPr id="33" name="Image 32" descr="ثصفصثفصق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0015" y="10313910"/>
            <a:ext cx="26503498" cy="3143272"/>
          </a:xfrm>
          <a:prstGeom prst="rect">
            <a:avLst/>
          </a:prstGeom>
        </p:spPr>
      </p:pic>
      <p:sp>
        <p:nvSpPr>
          <p:cNvPr id="18" name="Rectangle à coins arrondis 17"/>
          <p:cNvSpPr/>
          <p:nvPr/>
        </p:nvSpPr>
        <p:spPr>
          <a:xfrm>
            <a:off x="10835451" y="13671496"/>
            <a:ext cx="18907946" cy="4000528"/>
          </a:xfrm>
          <a:prstGeom prst="roundRect">
            <a:avLst>
              <a:gd name="adj" fmla="val 1569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 rtl="1"/>
            <a:r>
              <a:rPr lang="ar-DZ" sz="6000" dirty="0" smtClean="0"/>
              <a:t> </a:t>
            </a:r>
            <a:r>
              <a:rPr lang="ar-DZ" sz="6000" b="1" dirty="0" smtClean="0"/>
              <a:t>مقدمة :</a:t>
            </a:r>
          </a:p>
          <a:p>
            <a:pPr algn="r" rtl="1"/>
            <a:r>
              <a:rPr lang="ar-DZ" sz="4000" dirty="0" smtClean="0"/>
              <a:t>إن الفساد ظاهرة خطيرة تنخر في جسم المجتمع الجزائري،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التي تنطوي على تدمير الاقتصاد و القدرة المالية </a:t>
            </a:r>
            <a:r>
              <a:rPr lang="ar-DZ" sz="4000" dirty="0" err="1" smtClean="0"/>
              <a:t>و</a:t>
            </a:r>
            <a:r>
              <a:rPr lang="ar-DZ" sz="4000" dirty="0" smtClean="0"/>
              <a:t> الإدارية. و بالتالي إلى عجز الدولة على مواجهة تحديات الإعمار و بناء </a:t>
            </a:r>
            <a:r>
              <a:rPr lang="ar-DZ" sz="4000" dirty="0" err="1" smtClean="0"/>
              <a:t>البنى</a:t>
            </a:r>
            <a:r>
              <a:rPr lang="ar-DZ" sz="4000" dirty="0" smtClean="0"/>
              <a:t> التحتية اللازمة لنموها. و لهذا تلعب الأجهزة الإعلامية  دور في كشف الحقائق </a:t>
            </a:r>
            <a:r>
              <a:rPr lang="ar-DZ" sz="4000" dirty="0" err="1" smtClean="0"/>
              <a:t>و</a:t>
            </a:r>
            <a:r>
              <a:rPr lang="ar-DZ" sz="4000" dirty="0" smtClean="0"/>
              <a:t> مكافحة الفساد، ومن بينها  يومية الشروق التي  غطت العديد من هذه القضايا.</a:t>
            </a:r>
            <a:endParaRPr lang="fr-FR" sz="4000" dirty="0"/>
          </a:p>
        </p:txBody>
      </p:sp>
      <p:pic>
        <p:nvPicPr>
          <p:cNvPr id="34" name="Image 33" descr="غعلفغعا - Copie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9883" y="36719132"/>
            <a:ext cx="7286676" cy="47417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435</Words>
  <Application>Microsoft Office PowerPoint</Application>
  <PresentationFormat>Personnalisé</PresentationFormat>
  <Paragraphs>41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Gobbi R</dc:creator>
  <cp:lastModifiedBy>assilitec</cp:lastModifiedBy>
  <cp:revision>48</cp:revision>
  <dcterms:created xsi:type="dcterms:W3CDTF">2015-02-28T21:19:54Z</dcterms:created>
  <dcterms:modified xsi:type="dcterms:W3CDTF">2015-03-02T10:15:12Z</dcterms:modified>
</cp:coreProperties>
</file>